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84" r:id="rId2"/>
    <p:sldId id="258" r:id="rId3"/>
    <p:sldId id="1086" r:id="rId4"/>
    <p:sldId id="1088" r:id="rId5"/>
    <p:sldId id="1090" r:id="rId6"/>
    <p:sldId id="962" r:id="rId7"/>
    <p:sldId id="1000" r:id="rId8"/>
    <p:sldId id="1030" r:id="rId9"/>
    <p:sldId id="1017" r:id="rId10"/>
    <p:sldId id="1016" r:id="rId11"/>
    <p:sldId id="963" r:id="rId12"/>
    <p:sldId id="1020" r:id="rId13"/>
    <p:sldId id="1085" r:id="rId14"/>
    <p:sldId id="1023" r:id="rId15"/>
    <p:sldId id="1002" r:id="rId16"/>
    <p:sldId id="1024" r:id="rId17"/>
    <p:sldId id="1003" r:id="rId18"/>
    <p:sldId id="1025" r:id="rId19"/>
    <p:sldId id="1026" r:id="rId20"/>
    <p:sldId id="983" r:id="rId21"/>
    <p:sldId id="1010" r:id="rId22"/>
    <p:sldId id="1035" r:id="rId23"/>
    <p:sldId id="1037" r:id="rId24"/>
    <p:sldId id="1031" r:id="rId25"/>
    <p:sldId id="1038" r:id="rId26"/>
    <p:sldId id="847" r:id="rId27"/>
    <p:sldId id="1055" r:id="rId28"/>
    <p:sldId id="1056" r:id="rId29"/>
    <p:sldId id="1057" r:id="rId30"/>
    <p:sldId id="1087" r:id="rId31"/>
    <p:sldId id="1089" r:id="rId32"/>
    <p:sldId id="1058" r:id="rId33"/>
    <p:sldId id="1059" r:id="rId34"/>
    <p:sldId id="1060" r:id="rId35"/>
    <p:sldId id="1061" r:id="rId36"/>
    <p:sldId id="1062" r:id="rId37"/>
    <p:sldId id="1063" r:id="rId38"/>
    <p:sldId id="1064" r:id="rId39"/>
    <p:sldId id="1065" r:id="rId40"/>
    <p:sldId id="1066" r:id="rId41"/>
    <p:sldId id="1067" r:id="rId42"/>
    <p:sldId id="1068" r:id="rId43"/>
    <p:sldId id="1069" r:id="rId44"/>
    <p:sldId id="1070" r:id="rId45"/>
    <p:sldId id="1071" r:id="rId46"/>
    <p:sldId id="1039" r:id="rId47"/>
    <p:sldId id="1073" r:id="rId48"/>
    <p:sldId id="1084" r:id="rId49"/>
    <p:sldId id="1091" r:id="rId50"/>
    <p:sldId id="1092" r:id="rId51"/>
    <p:sldId id="1093" r:id="rId52"/>
    <p:sldId id="1074" r:id="rId53"/>
    <p:sldId id="1075" r:id="rId54"/>
    <p:sldId id="1077" r:id="rId55"/>
    <p:sldId id="1076" r:id="rId56"/>
    <p:sldId id="1078" r:id="rId57"/>
    <p:sldId id="1079" r:id="rId58"/>
    <p:sldId id="1080" r:id="rId59"/>
    <p:sldId id="1081" r:id="rId60"/>
    <p:sldId id="108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1F1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42"/>
    <p:restoredTop sz="92919"/>
  </p:normalViewPr>
  <p:slideViewPr>
    <p:cSldViewPr snapToGrid="0" snapToObjects="1" showGuides="1">
      <p:cViewPr>
        <p:scale>
          <a:sx n="100" d="100"/>
          <a:sy n="100" d="100"/>
        </p:scale>
        <p:origin x="48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096A-4480-5B44-B2A9-A0F2C442B9AB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B41BD-57B5-A54A-9189-9B246037CD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1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02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 https://</a:t>
            </a:r>
            <a:r>
              <a:rPr lang="en-US" dirty="0" err="1"/>
              <a:t>www.autodeskresearch.com</a:t>
            </a:r>
            <a:r>
              <a:rPr lang="en-US" dirty="0"/>
              <a:t>/publications/</a:t>
            </a:r>
            <a:r>
              <a:rPr lang="en-US" dirty="0" err="1"/>
              <a:t>samestats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56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1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72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98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variables: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+ army size + direction + date +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9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2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34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60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3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25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0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662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73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26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36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37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8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86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88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Tabular/proportional </a:t>
            </a:r>
            <a:r>
              <a:rPr lang="en-US" dirty="0" err="1"/>
              <a:t>oldstyle</a:t>
            </a:r>
            <a:r>
              <a:rPr lang="en-US" dirty="0"/>
              <a:t>/lining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33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4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04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823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30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62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89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78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681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06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91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plots - bad alignment no contrast</a:t>
            </a:r>
          </a:p>
          <a:p>
            <a:r>
              <a:rPr lang="en-US" dirty="0"/>
              <a:t>Basic </a:t>
            </a:r>
            <a:r>
              <a:rPr lang="en-US" dirty="0" err="1"/>
              <a:t>ggplot</a:t>
            </a:r>
            <a:r>
              <a:rPr lang="en-US" dirty="0"/>
              <a:t> </a:t>
            </a:r>
            <a:r>
              <a:rPr lang="en-US" dirty="0" err="1"/>
              <a:t>theme_gray</a:t>
            </a:r>
            <a:r>
              <a:rPr lang="en-US" dirty="0"/>
              <a:t> - better contrast with background, alignment used to be all centered, but in ggplot2 2.0 titles/subtitles/etc. moved to left - strip titles are centered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61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745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049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09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9126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use </a:t>
            </a:r>
            <a:r>
              <a:rPr lang="en-US" dirty="0" err="1"/>
              <a:t>viridis</a:t>
            </a:r>
            <a:r>
              <a:rPr lang="en-US" dirty="0"/>
              <a:t> or </a:t>
            </a:r>
            <a:r>
              <a:rPr lang="en-US" dirty="0" err="1"/>
              <a:t>scico</a:t>
            </a:r>
            <a:r>
              <a:rPr lang="en-US" dirty="0"/>
              <a:t> or color brewer or whatever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858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47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also use </a:t>
            </a:r>
            <a:r>
              <a:rPr lang="en-US" dirty="0" err="1"/>
              <a:t>viridis</a:t>
            </a:r>
            <a:r>
              <a:rPr lang="en-US" dirty="0"/>
              <a:t> or </a:t>
            </a:r>
            <a:r>
              <a:rPr lang="en-US" dirty="0" err="1"/>
              <a:t>scico</a:t>
            </a:r>
            <a:r>
              <a:rPr lang="en-US" dirty="0"/>
              <a:t> or color brewer or whatever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493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4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64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7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94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602038"/>
            <a:ext cx="103632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9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93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214438"/>
            <a:ext cx="10363200" cy="2387600"/>
          </a:xfrm>
        </p:spPr>
        <p:txBody>
          <a:bodyPr anchor="t" anchorCtr="0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602038"/>
            <a:ext cx="103632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8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09738"/>
            <a:ext cx="110426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110426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6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9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7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8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825625"/>
            <a:ext cx="11582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F6A17-BF6E-884B-88BC-D58140240EED}" type="datetimeFigureOut">
              <a:rPr lang="en-US" smtClean="0"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5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2544">
          <p15:clr>
            <a:srgbClr val="F26B43"/>
          </p15:clr>
        </p15:guide>
        <p15:guide id="5" pos="5136">
          <p15:clr>
            <a:srgbClr val="F26B43"/>
          </p15:clr>
        </p15:guide>
        <p15:guide id="6" pos="72">
          <p15:clr>
            <a:srgbClr val="F26B43"/>
          </p15:clr>
        </p15:guide>
        <p15:guide id="7" pos="192">
          <p15:clr>
            <a:srgbClr val="F26B43"/>
          </p15:clr>
        </p15:guide>
        <p15:guide id="8" pos="7608">
          <p15:clr>
            <a:srgbClr val="F26B43"/>
          </p15:clr>
        </p15:guide>
        <p15:guide id="9" pos="7488">
          <p15:clr>
            <a:srgbClr val="F26B43"/>
          </p15:clr>
        </p15:guide>
        <p15:guide id="10" pos="2448">
          <p15:clr>
            <a:srgbClr val="F26B43"/>
          </p15:clr>
        </p15:guide>
        <p15:guide id="11" pos="2640">
          <p15:clr>
            <a:srgbClr val="F26B43"/>
          </p15:clr>
        </p15:guide>
        <p15:guide id="12" pos="5232">
          <p15:clr>
            <a:srgbClr val="F26B43"/>
          </p15:clr>
        </p15:guide>
        <p15:guide id="13" pos="5040">
          <p15:clr>
            <a:srgbClr val="F26B43"/>
          </p15:clr>
        </p15:guide>
        <p15:guide id="14" pos="1824">
          <p15:clr>
            <a:srgbClr val="F26B43"/>
          </p15:clr>
        </p15:guide>
        <p15:guide id="15" pos="2016">
          <p15:clr>
            <a:srgbClr val="F26B43"/>
          </p15:clr>
        </p15:guide>
        <p15:guide id="16" pos="5664">
          <p15:clr>
            <a:srgbClr val="F26B43"/>
          </p15:clr>
        </p15:guide>
        <p15:guide id="17" pos="5856">
          <p15:clr>
            <a:srgbClr val="F26B43"/>
          </p15:clr>
        </p15:guide>
        <p15:guide id="18" orient="horz" pos="2160">
          <p15:clr>
            <a:srgbClr val="F26B43"/>
          </p15:clr>
        </p15:guide>
        <p15:guide id="19" pos="3940">
          <p15:clr>
            <a:srgbClr val="F26B43"/>
          </p15:clr>
        </p15:guide>
        <p15:guide id="20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74072" y="601376"/>
            <a:ext cx="7626927" cy="2387600"/>
          </a:xfrm>
        </p:spPr>
        <p:txBody>
          <a:bodyPr>
            <a:noAutofit/>
          </a:bodyPr>
          <a:lstStyle/>
          <a:p>
            <a:r>
              <a:rPr lang="en-US" dirty="0"/>
              <a:t>Introduction to data visualization with R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30E6A081-BB4A-7143-820D-0DF759598C9C}"/>
              </a:ext>
            </a:extLst>
          </p:cNvPr>
          <p:cNvSpPr txBox="1">
            <a:spLocks/>
          </p:cNvSpPr>
          <p:nvPr/>
        </p:nvSpPr>
        <p:spPr>
          <a:xfrm>
            <a:off x="8769927" y="773261"/>
            <a:ext cx="4762500" cy="282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Andrew Heiss, PhD</a:t>
            </a:r>
          </a:p>
          <a:p>
            <a:r>
              <a:rPr lang="en-US" dirty="0"/>
              <a:t>Brigham Young University</a:t>
            </a:r>
          </a:p>
          <a:p>
            <a:r>
              <a:rPr lang="en-US" dirty="0"/>
              <a:t>SLC RUG • July 11, 2018</a:t>
            </a:r>
          </a:p>
          <a:p>
            <a:r>
              <a:rPr lang="en-US" dirty="0"/>
              <a:t>@</a:t>
            </a:r>
            <a:r>
              <a:rPr lang="en-US" dirty="0" err="1"/>
              <a:t>andrewheiss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7EA4A-C244-A942-80EA-DA3BB843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42" y="3244920"/>
            <a:ext cx="6673516" cy="33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1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11728" y="781160"/>
            <a:ext cx="8485908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Never trust summary statistics alone</a:t>
            </a:r>
          </a:p>
        </p:txBody>
      </p:sp>
      <p:pic>
        <p:nvPicPr>
          <p:cNvPr id="1026" name="Picture 2" descr="https://d2f99xq7vri1nk.cloudfront.net/DinoSequentialSmaller.gif">
            <a:extLst>
              <a:ext uri="{FF2B5EF4-FFF2-40B4-BE49-F238E27FC236}">
                <a16:creationId xmlns:a16="http://schemas.microsoft.com/office/drawing/2014/main" id="{506A7E6D-3B12-DF4E-AED1-B3B9CD8C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8" y="1985818"/>
            <a:ext cx="8679872" cy="34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04800" y="428162"/>
            <a:ext cx="6650182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Humans are visual creatures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5C12A2-FD6D-1946-BEC3-AB69883A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95" y="3643545"/>
            <a:ext cx="3364883" cy="2191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EFD61-FBD0-A346-BC12-676497A27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5" t="1" r="1" b="41650"/>
          <a:stretch/>
        </p:blipFill>
        <p:spPr>
          <a:xfrm>
            <a:off x="6530523" y="1413504"/>
            <a:ext cx="2094931" cy="2122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1342B-6600-F043-B7AE-93C6438FD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3674975"/>
            <a:ext cx="2836847" cy="2129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3B15F-BF23-8840-86FB-EB1E6A39E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24111"/>
          <a:stretch/>
        </p:blipFill>
        <p:spPr>
          <a:xfrm>
            <a:off x="3541757" y="3624743"/>
            <a:ext cx="2852382" cy="2210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CB033F-B38B-824C-8DA4-E05FE64E7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4" y="1396303"/>
            <a:ext cx="5914891" cy="21394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88468-FB85-5346-85C5-93472A1BCBE5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E1410-8678-E242-A6C9-B4AF79EB1527}"/>
              </a:ext>
            </a:extLst>
          </p:cNvPr>
          <p:cNvSpPr/>
          <p:nvPr/>
        </p:nvSpPr>
        <p:spPr>
          <a:xfrm>
            <a:off x="10252364" y="5399378"/>
            <a:ext cx="142701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@</a:t>
            </a:r>
            <a:r>
              <a:rPr lang="en-US" sz="2000" dirty="0" err="1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FacesPics</a:t>
            </a:r>
            <a:endParaRPr lang="en-US" sz="2000" dirty="0">
              <a:solidFill>
                <a:schemeClr val="accent4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4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188468-FB85-5346-85C5-93472A1BCBE5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262D1-7429-B143-8584-6C4531E4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0836"/>
            <a:ext cx="4479871" cy="5938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https://stats.andrewheiss.com/ngo-crackdowns-philanthropy-pilot/03_additional-analysis_files/figure-html/models-coefs-plot-amount-1.png">
            <a:extLst>
              <a:ext uri="{FF2B5EF4-FFF2-40B4-BE49-F238E27FC236}">
                <a16:creationId xmlns:a16="http://schemas.microsoft.com/office/drawing/2014/main" id="{9208C386-5E0A-F540-976D-52A005FA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08" y="496280"/>
            <a:ext cx="8268392" cy="5167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1259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34F20-A27C-F14A-8175-E8BF4B2815CE}"/>
              </a:ext>
            </a:extLst>
          </p:cNvPr>
          <p:cNvSpPr/>
          <p:nvPr/>
        </p:nvSpPr>
        <p:spPr>
          <a:xfrm>
            <a:off x="304800" y="2459504"/>
            <a:ext cx="6289964" cy="193899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What makes a good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2433331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106E4D1-F6A1-6C43-AE53-06ECCF52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" y="169090"/>
            <a:ext cx="12192000" cy="58122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252CE5-AD5B-D34E-B92B-C84CBE207137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5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0" y="296892"/>
            <a:ext cx="8787008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Characteristics of graphical excellence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EA8D5E-5426-3943-BEA2-93FA105C1972}"/>
              </a:ext>
            </a:extLst>
          </p:cNvPr>
          <p:cNvSpPr/>
          <p:nvPr/>
        </p:nvSpPr>
        <p:spPr>
          <a:xfrm>
            <a:off x="3240932" y="1214066"/>
            <a:ext cx="753936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1. “... the well-designed presentation of interesting data—a matter of substance, statistics, and design.”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A2B590-A105-F649-8F62-81810F4C2B66}"/>
              </a:ext>
            </a:extLst>
          </p:cNvPr>
          <p:cNvSpPr/>
          <p:nvPr/>
        </p:nvSpPr>
        <p:spPr>
          <a:xfrm>
            <a:off x="3240932" y="2317198"/>
            <a:ext cx="551805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2. Complex ideas communicated with clarity, precision, and efficiency.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EF40AA-78D2-DD48-B4F5-C9EEBD2591D9}"/>
              </a:ext>
            </a:extLst>
          </p:cNvPr>
          <p:cNvSpPr/>
          <p:nvPr/>
        </p:nvSpPr>
        <p:spPr>
          <a:xfrm>
            <a:off x="3240932" y="3420330"/>
            <a:ext cx="8084794" cy="175432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3. That which gives the viewer the greatest number of ideas in the shortest time with the least ink in the smallest space.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ABC8D-DBD1-0240-A5BF-A2E2FAAA1F8E}"/>
              </a:ext>
            </a:extLst>
          </p:cNvPr>
          <p:cNvSpPr/>
          <p:nvPr/>
        </p:nvSpPr>
        <p:spPr>
          <a:xfrm>
            <a:off x="3240932" y="5323681"/>
            <a:ext cx="43309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4. Nearly always multivariate.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739D50-C785-2D48-84F3-7A9A9A7F427A}"/>
              </a:ext>
            </a:extLst>
          </p:cNvPr>
          <p:cNvSpPr/>
          <p:nvPr/>
        </p:nvSpPr>
        <p:spPr>
          <a:xfrm>
            <a:off x="3240932" y="5995926"/>
            <a:ext cx="620786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5. Requires telling the truth about the data.</a:t>
            </a:r>
          </a:p>
        </p:txBody>
      </p:sp>
    </p:spTree>
    <p:extLst>
      <p:ext uri="{BB962C8B-B14F-4D97-AF65-F5344CB8AC3E}">
        <p14:creationId xmlns:p14="http://schemas.microsoft.com/office/powerpoint/2010/main" val="2840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0" y="1227334"/>
            <a:ext cx="868680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What makes </a:t>
            </a:r>
            <a:r>
              <a:rPr lang="en-US" sz="44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Minard’s</a:t>
            </a:r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graph so great?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91741-474C-AD47-A15A-6D180958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58" y="2728494"/>
            <a:ext cx="8311416" cy="16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04800" y="289616"/>
            <a:ext cx="358140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We forget this!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F3B75-0827-4846-979C-A5BB18BF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11655"/>
            <a:ext cx="7074568" cy="53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5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8659DE7-97F1-CC48-BFA9-14F79C622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0" y="0"/>
            <a:ext cx="8182520" cy="6054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86D0F-8433-0F4D-8DED-CD973B66CDCB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9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E86D0F-8433-0F4D-8DED-CD973B66CDCB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E22BC-7FCF-9446-862B-7F3C4CCE9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4" y="96252"/>
            <a:ext cx="6031832" cy="6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403" y="1978959"/>
            <a:ext cx="417021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Why visualize data?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00400" y="365125"/>
            <a:ext cx="8686800" cy="1325563"/>
          </a:xfrm>
        </p:spPr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28956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29790-B054-4441-8177-09AD251D31EB}"/>
              </a:ext>
            </a:extLst>
          </p:cNvPr>
          <p:cNvSpPr txBox="1"/>
          <p:nvPr/>
        </p:nvSpPr>
        <p:spPr>
          <a:xfrm>
            <a:off x="3200400" y="3739789"/>
            <a:ext cx="4696691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Aesthetics and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92FF5-4B31-F744-83FE-0E20BF7C5B59}"/>
              </a:ext>
            </a:extLst>
          </p:cNvPr>
          <p:cNvSpPr txBox="1"/>
          <p:nvPr/>
        </p:nvSpPr>
        <p:spPr>
          <a:xfrm>
            <a:off x="3200403" y="2859374"/>
            <a:ext cx="4952997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Types of visualizations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575E-3B94-D842-8BDD-FB3AAB084D4A}"/>
              </a:ext>
            </a:extLst>
          </p:cNvPr>
          <p:cNvSpPr txBox="1"/>
          <p:nvPr/>
        </p:nvSpPr>
        <p:spPr>
          <a:xfrm>
            <a:off x="3200399" y="4620204"/>
            <a:ext cx="8877301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🎶 Take a sad plot and make it </a:t>
            </a:r>
            <a:r>
              <a:rPr lang="en-US" sz="4000" dirty="0" err="1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CRAPier</a:t>
            </a:r>
            <a:r>
              <a:rPr lang="en-US" sz="40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 🎶 </a:t>
            </a:r>
          </a:p>
        </p:txBody>
      </p:sp>
    </p:spTree>
    <p:extLst>
      <p:ext uri="{BB962C8B-B14F-4D97-AF65-F5344CB8AC3E}">
        <p14:creationId xmlns:p14="http://schemas.microsoft.com/office/powerpoint/2010/main" val="10146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696201" cy="2852737"/>
          </a:xfrm>
        </p:spPr>
        <p:txBody>
          <a:bodyPr>
            <a:normAutofit/>
          </a:bodyPr>
          <a:lstStyle/>
          <a:p>
            <a:r>
              <a:rPr lang="en-US" dirty="0"/>
              <a:t>Types of visualizations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5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200400" y="416259"/>
            <a:ext cx="7323221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 visualizations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200400" y="1501624"/>
            <a:ext cx="6232358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Academic-</a:t>
            </a:r>
            <a:r>
              <a:rPr lang="en-US" sz="3200" b="1" dirty="0" err="1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ish</a:t>
            </a:r>
            <a:endParaRPr lang="en-US" sz="3200" b="1" dirty="0">
              <a:solidFill>
                <a:schemeClr val="tx2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Quick scatterplots, histograms, other charts to help understand your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D523C-0568-EA44-82A5-2664CDBA46E7}"/>
              </a:ext>
            </a:extLst>
          </p:cNvPr>
          <p:cNvSpPr/>
          <p:nvPr/>
        </p:nvSpPr>
        <p:spPr>
          <a:xfrm>
            <a:off x="3200400" y="3616659"/>
            <a:ext cx="7451558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 visualizations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B28CE-18F4-8046-82B0-48EFF429AFEC}"/>
              </a:ext>
            </a:extLst>
          </p:cNvPr>
          <p:cNvSpPr/>
          <p:nvPr/>
        </p:nvSpPr>
        <p:spPr>
          <a:xfrm>
            <a:off x="3200399" y="4702024"/>
            <a:ext cx="7323221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Publishable</a:t>
            </a:r>
          </a:p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Consumable by the general public; Vox, NYT, Washington Post, FiveThirtyEight, etc.</a:t>
            </a:r>
          </a:p>
        </p:txBody>
      </p:sp>
    </p:spTree>
    <p:extLst>
      <p:ext uri="{BB962C8B-B14F-4D97-AF65-F5344CB8AC3E}">
        <p14:creationId xmlns:p14="http://schemas.microsoft.com/office/powerpoint/2010/main" val="25051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319985"/>
            <a:ext cx="644090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0" y="1283613"/>
            <a:ext cx="8562109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Find analytical insight in data </a:t>
            </a:r>
            <a:r>
              <a:rPr lang="en-US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(even causal inference 😱)</a:t>
            </a:r>
            <a:endParaRPr lang="en-US" sz="4000" dirty="0">
              <a:solidFill>
                <a:schemeClr val="tx2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F9573E-610C-4A43-84C6-306E8AEC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233878"/>
            <a:ext cx="4716160" cy="2813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E6E2EB-6CA4-C342-8936-8CE3DA4BCF5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06C5E1-7C87-B642-9250-86D84C23C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426" y="2942261"/>
            <a:ext cx="4551652" cy="27527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61213-25C4-2D48-8C76-68252D25A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585" y="2233878"/>
            <a:ext cx="4940581" cy="2959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9B1FEB-4CC2-9D4C-B771-14DCA6252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7577" y="2834962"/>
            <a:ext cx="4850123" cy="2956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97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319985"/>
            <a:ext cx="3422073" cy="15696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1" y="2117287"/>
            <a:ext cx="289560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Annotate and tell a 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E2EB-6CA4-C342-8936-8CE3DA4BCF5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1A23A-81A2-E744-B76E-EEC014BE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2" y="0"/>
            <a:ext cx="7074568" cy="61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B741169-FF03-A64A-AF45-2EF1FDD1A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70616"/>
            <a:ext cx="8686800" cy="3192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A23689-14F0-2045-AEB6-457DCA6D76F2}"/>
              </a:ext>
            </a:extLst>
          </p:cNvPr>
          <p:cNvSpPr/>
          <p:nvPr/>
        </p:nvSpPr>
        <p:spPr>
          <a:xfrm>
            <a:off x="6096000" y="1041901"/>
            <a:ext cx="2590799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FD4092-6305-A540-A1A4-DC4BC4DF5DE2}"/>
              </a:ext>
            </a:extLst>
          </p:cNvPr>
          <p:cNvSpPr/>
          <p:nvPr/>
        </p:nvSpPr>
        <p:spPr>
          <a:xfrm>
            <a:off x="9296401" y="1041901"/>
            <a:ext cx="2590799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186465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12821" y="334589"/>
            <a:ext cx="7451558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Which chart type do I use?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4BA097-F4F2-7348-9F99-23B8F2F2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13162"/>
            <a:ext cx="7912944" cy="4488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F4C56-F1C3-4544-939B-47D94B1E6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38" y="1960669"/>
            <a:ext cx="7660797" cy="4239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3F671-CA2A-B44C-828B-D59FC02F5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79" y="2872871"/>
            <a:ext cx="10022341" cy="3624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0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848601" cy="2852737"/>
          </a:xfrm>
        </p:spPr>
        <p:txBody>
          <a:bodyPr>
            <a:normAutofit/>
          </a:bodyPr>
          <a:lstStyle/>
          <a:p>
            <a:r>
              <a:rPr lang="en-US" dirty="0"/>
              <a:t>Aesthetics and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A71667C-DE55-C64B-B5AA-A0DE5D308AB4}"/>
              </a:ext>
            </a:extLst>
          </p:cNvPr>
          <p:cNvGrpSpPr/>
          <p:nvPr/>
        </p:nvGrpSpPr>
        <p:grpSpPr>
          <a:xfrm>
            <a:off x="3200400" y="457200"/>
            <a:ext cx="7910945" cy="6253578"/>
            <a:chOff x="5181599" y="786246"/>
            <a:chExt cx="5880100" cy="46482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E2F9FE-0476-084E-8183-6BBF75AC3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599" y="786246"/>
              <a:ext cx="5880100" cy="46482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F84FD8-09C1-854A-8C38-E4DDBE05B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1691" y="953656"/>
              <a:ext cx="764309" cy="7643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1097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E8669F-5811-1544-81C6-7BB7A42AB7DB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83541-23BD-5544-B961-40165A578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217632"/>
            <a:ext cx="6197600" cy="4787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ACEF2A-BA0D-5946-95B8-5A683CE6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31" y="2899063"/>
            <a:ext cx="6159500" cy="327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207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D5CF-2C43-D44C-B724-EE95EA123D6D}"/>
              </a:ext>
            </a:extLst>
          </p:cNvPr>
          <p:cNvSpPr/>
          <p:nvPr/>
        </p:nvSpPr>
        <p:spPr>
          <a:xfrm>
            <a:off x="338859" y="317116"/>
            <a:ext cx="5915891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Is he maybe a little right?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CFD26-47A8-0B40-9856-04B0E0F3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8" y="1309254"/>
            <a:ext cx="5915891" cy="45073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3AA020-2EF8-9944-9A45-869A2A265AFF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0FBC5-5840-2646-A708-FB4AD82E9E1C}"/>
              </a:ext>
            </a:extLst>
          </p:cNvPr>
          <p:cNvSpPr txBox="1"/>
          <p:nvPr/>
        </p:nvSpPr>
        <p:spPr>
          <a:xfrm>
            <a:off x="7190512" y="471003"/>
            <a:ext cx="4807527" cy="461665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</a:t>
            </a:r>
            <a:r>
              <a:rPr lang="en-US" sz="24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4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dirty="0" err="1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4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mpg</a:t>
            </a:r>
            <a:r>
              <a:rPr lang="en-US" sz="24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7620E-E8C4-1E43-B645-E1CA07BB4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7" r="5475"/>
          <a:stretch/>
        </p:blipFill>
        <p:spPr>
          <a:xfrm>
            <a:off x="6441786" y="1309254"/>
            <a:ext cx="5750214" cy="455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1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D6E3DF6-154A-8043-ADD7-66F28DE45AF1}"/>
              </a:ext>
            </a:extLst>
          </p:cNvPr>
          <p:cNvSpPr txBox="1"/>
          <p:nvPr/>
        </p:nvSpPr>
        <p:spPr>
          <a:xfrm>
            <a:off x="886691" y="2598003"/>
            <a:ext cx="10418617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talks.andrewheiss.com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utah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-rug-</a:t>
            </a:r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dataviz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F9F69-11E7-9F45-830F-0DDD5412DD3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10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D5CF-2C43-D44C-B724-EE95EA123D6D}"/>
              </a:ext>
            </a:extLst>
          </p:cNvPr>
          <p:cNvSpPr/>
          <p:nvPr/>
        </p:nvSpPr>
        <p:spPr>
          <a:xfrm>
            <a:off x="304800" y="265645"/>
            <a:ext cx="5043055" cy="163121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R can’t do everything</a:t>
            </a:r>
          </a:p>
          <a:p>
            <a:r>
              <a:rPr lang="en-US" sz="2800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There’s still a place for </a:t>
            </a:r>
          </a:p>
          <a:p>
            <a:r>
              <a:rPr lang="en-US" sz="2800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Illustrator, InDesign, et al.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AA020-2EF8-9944-9A45-869A2A265AFF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7642E6-9BFE-3244-8FAC-8B708A77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65645"/>
            <a:ext cx="6362700" cy="3797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4EC4C0-11A6-9C4F-9C06-D295384DD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0"/>
          <a:stretch/>
        </p:blipFill>
        <p:spPr>
          <a:xfrm>
            <a:off x="152405" y="4178519"/>
            <a:ext cx="12039595" cy="190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AAD5CF-2C43-D44C-B724-EE95EA123D6D}"/>
              </a:ext>
            </a:extLst>
          </p:cNvPr>
          <p:cNvSpPr/>
          <p:nvPr/>
        </p:nvSpPr>
        <p:spPr>
          <a:xfrm>
            <a:off x="304800" y="124694"/>
            <a:ext cx="4212359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But R can do a </a:t>
            </a:r>
            <a:r>
              <a:rPr lang="en-US" sz="4400" b="1" i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lot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3AA020-2EF8-9944-9A45-869A2A265AFF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03EBC-4F87-114A-8B55-E6F7302E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7" y="124694"/>
            <a:ext cx="4765964" cy="59894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8A6F2-D7A7-414C-A0EA-2E76073F0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88" y="2667326"/>
            <a:ext cx="4469823" cy="31946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9A41C8-13E1-824E-BEA1-4EA6B043FF68}"/>
              </a:ext>
            </a:extLst>
          </p:cNvPr>
          <p:cNvSpPr/>
          <p:nvPr/>
        </p:nvSpPr>
        <p:spPr>
          <a:xfrm>
            <a:off x="304800" y="1122222"/>
            <a:ext cx="421235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And it can automate most of the hard work</a:t>
            </a:r>
            <a:endParaRPr lang="en-US" sz="3600" i="1" dirty="0">
              <a:solidFill>
                <a:schemeClr val="accent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1" y="2467896"/>
            <a:ext cx="5430982" cy="193899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What constitutes good design?</a:t>
            </a:r>
          </a:p>
        </p:txBody>
      </p:sp>
    </p:spTree>
    <p:extLst>
      <p:ext uri="{BB962C8B-B14F-4D97-AF65-F5344CB8AC3E}">
        <p14:creationId xmlns:p14="http://schemas.microsoft.com/office/powerpoint/2010/main" val="1739011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026" name="Picture 2" descr="Image result for The Non-Designer's Design Book (4th Edition)">
            <a:extLst>
              <a:ext uri="{FF2B5EF4-FFF2-40B4-BE49-F238E27FC236}">
                <a16:creationId xmlns:a16="http://schemas.microsoft.com/office/drawing/2014/main" id="{CF7F12B0-25E5-F649-B750-224913C1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25013"/>
            <a:ext cx="3647826" cy="520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FA6A19-CB06-AA4D-94DB-ABE95574A706}"/>
              </a:ext>
            </a:extLst>
          </p:cNvPr>
          <p:cNvSpPr/>
          <p:nvPr/>
        </p:nvSpPr>
        <p:spPr>
          <a:xfrm>
            <a:off x="4191000" y="1836395"/>
            <a:ext cx="3962400" cy="144655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Four core design principles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75624-DD06-0948-894F-6B116987CE55}"/>
              </a:ext>
            </a:extLst>
          </p:cNvPr>
          <p:cNvSpPr txBox="1"/>
          <p:nvPr/>
        </p:nvSpPr>
        <p:spPr>
          <a:xfrm>
            <a:off x="4191000" y="3479226"/>
            <a:ext cx="1781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Contrast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237CF-A4DB-8F42-96F2-BC730E3874FF}"/>
              </a:ext>
            </a:extLst>
          </p:cNvPr>
          <p:cNvSpPr txBox="1"/>
          <p:nvPr/>
        </p:nvSpPr>
        <p:spPr>
          <a:xfrm>
            <a:off x="6254750" y="3489270"/>
            <a:ext cx="1781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Repetition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B0F7E-0035-4245-929D-405046613C49}"/>
              </a:ext>
            </a:extLst>
          </p:cNvPr>
          <p:cNvSpPr txBox="1"/>
          <p:nvPr/>
        </p:nvSpPr>
        <p:spPr>
          <a:xfrm>
            <a:off x="4191000" y="4280370"/>
            <a:ext cx="1781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Alignment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17650-1BB3-5F4A-A7FB-CDF83C782378}"/>
              </a:ext>
            </a:extLst>
          </p:cNvPr>
          <p:cNvSpPr txBox="1"/>
          <p:nvPr/>
        </p:nvSpPr>
        <p:spPr>
          <a:xfrm>
            <a:off x="6254750" y="4286056"/>
            <a:ext cx="178136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Proximity</a:t>
            </a:r>
          </a:p>
        </p:txBody>
      </p:sp>
    </p:spTree>
    <p:extLst>
      <p:ext uri="{BB962C8B-B14F-4D97-AF65-F5344CB8AC3E}">
        <p14:creationId xmlns:p14="http://schemas.microsoft.com/office/powerpoint/2010/main" val="200480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A6A19-CB06-AA4D-94DB-ABE95574A706}"/>
              </a:ext>
            </a:extLst>
          </p:cNvPr>
          <p:cNvSpPr/>
          <p:nvPr/>
        </p:nvSpPr>
        <p:spPr>
          <a:xfrm>
            <a:off x="304801" y="256977"/>
            <a:ext cx="141316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charset="0"/>
              </a:rPr>
              <a:t>Contrast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75624-DD06-0948-894F-6B116987CE55}"/>
              </a:ext>
            </a:extLst>
          </p:cNvPr>
          <p:cNvSpPr txBox="1"/>
          <p:nvPr/>
        </p:nvSpPr>
        <p:spPr>
          <a:xfrm>
            <a:off x="304800" y="1675799"/>
            <a:ext cx="7696200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“If two items are not exactly the same, make them different. </a:t>
            </a:r>
            <a:r>
              <a:rPr lang="en-US" sz="54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Really different</a:t>
            </a:r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D8ED5-701D-3C4D-A440-9C4D37C82D52}"/>
              </a:ext>
            </a:extLst>
          </p:cNvPr>
          <p:cNvSpPr txBox="1"/>
          <p:nvPr/>
        </p:nvSpPr>
        <p:spPr>
          <a:xfrm>
            <a:off x="304800" y="4577993"/>
            <a:ext cx="4734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5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Don’t be a wimp!</a:t>
            </a:r>
          </a:p>
        </p:txBody>
      </p:sp>
    </p:spTree>
    <p:extLst>
      <p:ext uri="{BB962C8B-B14F-4D97-AF65-F5344CB8AC3E}">
        <p14:creationId xmlns:p14="http://schemas.microsoft.com/office/powerpoint/2010/main" val="20614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9AB70-748D-9C4E-8756-12B562CF1E08}"/>
              </a:ext>
            </a:extLst>
          </p:cNvPr>
          <p:cNvSpPr txBox="1"/>
          <p:nvPr/>
        </p:nvSpPr>
        <p:spPr>
          <a:xfrm>
            <a:off x="304800" y="547169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Serif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17D11-CCB2-DD4D-81D8-CC596224A96A}"/>
              </a:ext>
            </a:extLst>
          </p:cNvPr>
          <p:cNvSpPr txBox="1"/>
          <p:nvPr/>
        </p:nvSpPr>
        <p:spPr>
          <a:xfrm>
            <a:off x="304800" y="1284345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Sans Serif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022DF-B890-274B-BF9C-43266E88B68F}"/>
              </a:ext>
            </a:extLst>
          </p:cNvPr>
          <p:cNvSpPr txBox="1"/>
          <p:nvPr/>
        </p:nvSpPr>
        <p:spPr>
          <a:xfrm>
            <a:off x="304799" y="2054990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Slab Serif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14A54-6A44-AC4B-8C81-F01463F81A7D}"/>
              </a:ext>
            </a:extLst>
          </p:cNvPr>
          <p:cNvSpPr txBox="1"/>
          <p:nvPr/>
        </p:nvSpPr>
        <p:spPr>
          <a:xfrm>
            <a:off x="304800" y="2860915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Script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E51EA5-21DF-E143-874B-A2AADB4D0D99}"/>
              </a:ext>
            </a:extLst>
          </p:cNvPr>
          <p:cNvSpPr txBox="1"/>
          <p:nvPr/>
        </p:nvSpPr>
        <p:spPr>
          <a:xfrm>
            <a:off x="304800" y="3634724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Decorative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41F90D-3D12-5B40-BCD2-A3C3D8F1DB7C}"/>
              </a:ext>
            </a:extLst>
          </p:cNvPr>
          <p:cNvSpPr txBox="1"/>
          <p:nvPr/>
        </p:nvSpPr>
        <p:spPr>
          <a:xfrm>
            <a:off x="3065300" y="547169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1"/>
                </a:solidFill>
                <a:latin typeface="Garamond"/>
                <a:cs typeface="Garamond"/>
              </a:rPr>
              <a:t>Lorem</a:t>
            </a:r>
            <a:r>
              <a:rPr lang="en-US" sz="3200" b="1" dirty="0">
                <a:solidFill>
                  <a:schemeClr val="accent1"/>
                </a:solidFill>
                <a:latin typeface="Garamond"/>
                <a:cs typeface="Garamond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Garamond"/>
                <a:cs typeface="Garamond"/>
              </a:rPr>
              <a:t>ipsum</a:t>
            </a:r>
            <a:r>
              <a:rPr lang="en-US" sz="3200" b="1" dirty="0">
                <a:solidFill>
                  <a:schemeClr val="accent1"/>
                </a:solidFill>
                <a:latin typeface="Garamond"/>
                <a:cs typeface="Garamond"/>
              </a:rPr>
              <a:t> dolor sit </a:t>
            </a:r>
            <a:r>
              <a:rPr lang="en-US" sz="3200" b="1" dirty="0" err="1">
                <a:solidFill>
                  <a:schemeClr val="accent1"/>
                </a:solidFill>
                <a:latin typeface="Garamond"/>
                <a:cs typeface="Garamond"/>
              </a:rPr>
              <a:t>amet</a:t>
            </a:r>
            <a:endParaRPr lang="en-US" sz="3200" b="1" dirty="0">
              <a:solidFill>
                <a:schemeClr val="accent1"/>
              </a:solidFill>
              <a:latin typeface="Garamond"/>
              <a:cs typeface="Garamon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649A3-151C-C442-8A7E-847FFBFE6D5C}"/>
              </a:ext>
            </a:extLst>
          </p:cNvPr>
          <p:cNvSpPr txBox="1"/>
          <p:nvPr/>
        </p:nvSpPr>
        <p:spPr>
          <a:xfrm>
            <a:off x="3065301" y="1284345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1"/>
                </a:solidFill>
                <a:latin typeface="Source Sans Pro Light"/>
                <a:cs typeface="Source Sans Pro Light"/>
              </a:rPr>
              <a:t>Lorem</a:t>
            </a:r>
            <a:r>
              <a:rPr lang="en-US" sz="3200" b="1" dirty="0">
                <a:solidFill>
                  <a:schemeClr val="accent1"/>
                </a:solidFill>
                <a:latin typeface="Source Sans Pro Light"/>
                <a:cs typeface="Source Sans Pro Light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Source Sans Pro Light"/>
                <a:cs typeface="Source Sans Pro Light"/>
              </a:rPr>
              <a:t>ipsum</a:t>
            </a:r>
            <a:r>
              <a:rPr lang="en-US" sz="3200" b="1" dirty="0">
                <a:solidFill>
                  <a:schemeClr val="accent1"/>
                </a:solidFill>
                <a:latin typeface="Source Sans Pro Light"/>
                <a:cs typeface="Source Sans Pro Light"/>
              </a:rPr>
              <a:t> dolor sit </a:t>
            </a:r>
            <a:r>
              <a:rPr lang="en-US" sz="3200" b="1" dirty="0" err="1">
                <a:solidFill>
                  <a:schemeClr val="accent1"/>
                </a:solidFill>
                <a:latin typeface="Source Sans Pro Light"/>
                <a:cs typeface="Source Sans Pro Light"/>
              </a:rPr>
              <a:t>amet</a:t>
            </a:r>
            <a:endParaRPr lang="en-US" sz="3200" b="1" dirty="0">
              <a:solidFill>
                <a:schemeClr val="accent1"/>
              </a:solidFill>
              <a:latin typeface="Source Sans Pro Light"/>
              <a:cs typeface="Source Sans Pro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66F1F-828B-4A49-9C7B-2F93A1440E88}"/>
              </a:ext>
            </a:extLst>
          </p:cNvPr>
          <p:cNvSpPr txBox="1"/>
          <p:nvPr/>
        </p:nvSpPr>
        <p:spPr>
          <a:xfrm>
            <a:off x="3065300" y="2103936"/>
            <a:ext cx="54690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2800" b="1" dirty="0" err="1">
                <a:solidFill>
                  <a:schemeClr val="accent1"/>
                </a:solidFill>
                <a:latin typeface="Rockwell"/>
                <a:cs typeface="Rockwell"/>
              </a:rPr>
              <a:t>Lorem</a:t>
            </a:r>
            <a:r>
              <a:rPr lang="en-US" sz="2800" b="1" dirty="0">
                <a:solidFill>
                  <a:schemeClr val="accent1"/>
                </a:solidFill>
                <a:latin typeface="Rockwell"/>
                <a:cs typeface="Rockwell"/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  <a:latin typeface="Rockwell"/>
                <a:cs typeface="Rockwell"/>
              </a:rPr>
              <a:t>ipsum</a:t>
            </a:r>
            <a:r>
              <a:rPr lang="en-US" sz="2800" b="1" dirty="0">
                <a:solidFill>
                  <a:schemeClr val="accent1"/>
                </a:solidFill>
                <a:latin typeface="Rockwell"/>
                <a:cs typeface="Rockwell"/>
              </a:rPr>
              <a:t> dolor sit </a:t>
            </a:r>
            <a:r>
              <a:rPr lang="en-US" sz="2800" b="1" dirty="0" err="1">
                <a:solidFill>
                  <a:schemeClr val="accent1"/>
                </a:solidFill>
                <a:latin typeface="Rockwell"/>
                <a:cs typeface="Rockwell"/>
              </a:rPr>
              <a:t>amet</a:t>
            </a:r>
            <a:endParaRPr lang="en-US" sz="2800" b="1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37A0B7-5A18-EE42-B65E-2957481B79FC}"/>
              </a:ext>
            </a:extLst>
          </p:cNvPr>
          <p:cNvSpPr txBox="1"/>
          <p:nvPr/>
        </p:nvSpPr>
        <p:spPr>
          <a:xfrm>
            <a:off x="3065300" y="2749212"/>
            <a:ext cx="5469099" cy="11318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2400" b="1" dirty="0" err="1">
                <a:solidFill>
                  <a:schemeClr val="accent1"/>
                </a:solidFill>
                <a:latin typeface="Zapfino"/>
                <a:cs typeface="Zapfino"/>
              </a:rPr>
              <a:t>Lorem</a:t>
            </a:r>
            <a:r>
              <a:rPr lang="en-US" sz="2400" b="1" dirty="0">
                <a:solidFill>
                  <a:schemeClr val="accent1"/>
                </a:solidFill>
                <a:latin typeface="Zapfino"/>
                <a:cs typeface="Zapfino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Zapfino"/>
                <a:cs typeface="Zapfino"/>
              </a:rPr>
              <a:t>ipsum</a:t>
            </a:r>
            <a:r>
              <a:rPr lang="en-US" sz="2400" b="1" dirty="0">
                <a:solidFill>
                  <a:schemeClr val="accent1"/>
                </a:solidFill>
                <a:latin typeface="Zapfino"/>
                <a:cs typeface="Zapfino"/>
              </a:rPr>
              <a:t> dolor sit </a:t>
            </a:r>
            <a:r>
              <a:rPr lang="en-US" sz="2400" b="1" dirty="0" err="1">
                <a:solidFill>
                  <a:schemeClr val="accent1"/>
                </a:solidFill>
                <a:latin typeface="Zapfino"/>
                <a:cs typeface="Zapfino"/>
              </a:rPr>
              <a:t>amet</a:t>
            </a:r>
            <a:endParaRPr lang="en-US" sz="2400" b="1" dirty="0">
              <a:solidFill>
                <a:schemeClr val="accent1"/>
              </a:solidFill>
              <a:latin typeface="Zapfino"/>
              <a:cs typeface="Zapfin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0EA8BF-365C-7444-ACFD-F11C20E55BBE}"/>
              </a:ext>
            </a:extLst>
          </p:cNvPr>
          <p:cNvSpPr txBox="1"/>
          <p:nvPr/>
        </p:nvSpPr>
        <p:spPr>
          <a:xfrm>
            <a:off x="3065301" y="3610302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1"/>
                </a:solidFill>
                <a:latin typeface="Curlz MT"/>
                <a:cs typeface="Curlz MT"/>
              </a:rPr>
              <a:t>Lorem</a:t>
            </a:r>
            <a:r>
              <a:rPr lang="en-US" sz="3200" b="1" dirty="0">
                <a:solidFill>
                  <a:schemeClr val="accent1"/>
                </a:solidFill>
                <a:latin typeface="Curlz MT"/>
                <a:cs typeface="Curlz MT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Curlz MT"/>
                <a:cs typeface="Curlz MT"/>
              </a:rPr>
              <a:t>ipsum</a:t>
            </a:r>
            <a:r>
              <a:rPr lang="en-US" sz="3200" b="1" dirty="0">
                <a:solidFill>
                  <a:schemeClr val="accent1"/>
                </a:solidFill>
                <a:latin typeface="Curlz MT"/>
                <a:cs typeface="Curlz MT"/>
              </a:rPr>
              <a:t> dolor sit </a:t>
            </a:r>
            <a:r>
              <a:rPr lang="en-US" sz="3200" b="1" dirty="0" err="1">
                <a:solidFill>
                  <a:schemeClr val="accent1"/>
                </a:solidFill>
                <a:latin typeface="Curlz MT"/>
                <a:cs typeface="Curlz MT"/>
              </a:rPr>
              <a:t>amet</a:t>
            </a:r>
            <a:endParaRPr lang="en-US" sz="3200" b="1" dirty="0">
              <a:solidFill>
                <a:schemeClr val="accent1"/>
              </a:solidFill>
              <a:latin typeface="Curlz MT"/>
              <a:cs typeface="Curlz M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35F88-5A97-854A-A238-05A98D45E5A9}"/>
              </a:ext>
            </a:extLst>
          </p:cNvPr>
          <p:cNvSpPr txBox="1"/>
          <p:nvPr/>
        </p:nvSpPr>
        <p:spPr>
          <a:xfrm>
            <a:off x="304800" y="4872854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Light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A7D495-8662-BD4F-AA30-005848AD9039}"/>
              </a:ext>
            </a:extLst>
          </p:cNvPr>
          <p:cNvSpPr txBox="1"/>
          <p:nvPr/>
        </p:nvSpPr>
        <p:spPr>
          <a:xfrm>
            <a:off x="3065301" y="4872854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dirty="0" err="1">
                <a:solidFill>
                  <a:schemeClr val="accent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Source Sans Pro Light"/>
              </a:rPr>
              <a:t>Lorem</a:t>
            </a:r>
            <a:r>
              <a:rPr lang="en-US" sz="3200" dirty="0">
                <a:solidFill>
                  <a:schemeClr val="accent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Source Sans Pro Light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Source Sans Pro Light"/>
              </a:rPr>
              <a:t>ipsum</a:t>
            </a:r>
            <a:r>
              <a:rPr lang="en-US" sz="3200" dirty="0">
                <a:solidFill>
                  <a:schemeClr val="accent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Source Sans Pro Light"/>
              </a:rPr>
              <a:t> dolor sit </a:t>
            </a:r>
            <a:r>
              <a:rPr lang="en-US" sz="3200" dirty="0" err="1">
                <a:solidFill>
                  <a:schemeClr val="accent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  <a:cs typeface="Source Sans Pro Light"/>
              </a:rPr>
              <a:t>amet</a:t>
            </a:r>
            <a:endParaRPr lang="en-US" sz="3200" dirty="0">
              <a:solidFill>
                <a:schemeClr val="accent1"/>
              </a:solidFill>
              <a:latin typeface="Source Sans Pro ExtraLight" panose="020B0303030403020204" pitchFamily="34" charset="0"/>
              <a:ea typeface="Source Sans Pro ExtraLight" panose="020B0303030403020204" pitchFamily="34" charset="0"/>
              <a:cs typeface="Source Sans Pro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FCBB71-FC57-4341-A83F-F568E2E0ED1E}"/>
              </a:ext>
            </a:extLst>
          </p:cNvPr>
          <p:cNvSpPr txBox="1"/>
          <p:nvPr/>
        </p:nvSpPr>
        <p:spPr>
          <a:xfrm>
            <a:off x="304800" y="5643871"/>
            <a:ext cx="2608100" cy="58477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Black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C67FA-D8A5-DC44-B60C-FBEEBB3CF0CE}"/>
              </a:ext>
            </a:extLst>
          </p:cNvPr>
          <p:cNvSpPr txBox="1"/>
          <p:nvPr/>
        </p:nvSpPr>
        <p:spPr>
          <a:xfrm>
            <a:off x="3065301" y="5643871"/>
            <a:ext cx="54690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 err="1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 Light"/>
              </a:rPr>
              <a:t>Lorem</a:t>
            </a:r>
            <a:r>
              <a:rPr lang="en-US" sz="32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 Light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 Light"/>
              </a:rPr>
              <a:t>ipsum</a:t>
            </a:r>
            <a:r>
              <a:rPr lang="en-US" sz="3200" b="1" dirty="0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 Light"/>
              </a:rPr>
              <a:t> dolor sit </a:t>
            </a:r>
            <a:r>
              <a:rPr lang="en-US" sz="3200" b="1" dirty="0" err="1">
                <a:solidFill>
                  <a:schemeClr val="accent1"/>
                </a:solidFill>
                <a:latin typeface="Source Sans Pro Black" panose="020B0503030403020204" pitchFamily="34" charset="0"/>
                <a:ea typeface="Source Sans Pro Black" panose="020B0503030403020204" pitchFamily="34" charset="0"/>
                <a:cs typeface="Source Sans Pro Light"/>
              </a:rPr>
              <a:t>amet</a:t>
            </a:r>
            <a:endParaRPr lang="en-US" sz="3200" b="1" dirty="0">
              <a:solidFill>
                <a:schemeClr val="accent1"/>
              </a:solidFill>
              <a:latin typeface="Source Sans Pro Black" panose="020B0503030403020204" pitchFamily="34" charset="0"/>
              <a:ea typeface="Source Sans Pro Black" panose="020B0503030403020204" pitchFamily="34" charset="0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31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3" grpId="0"/>
      <p:bldP spid="14" grpId="0"/>
      <p:bldP spid="15" grpId="0"/>
      <p:bldP spid="16" grpId="0"/>
      <p:bldP spid="17" grpId="0"/>
      <p:bldP spid="22" grpId="0" animBg="1"/>
      <p:bldP spid="23" grpId="0"/>
      <p:bldP spid="24" grpId="0" animBg="1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reen Shot 2013-09-11 at 22.01.53 PM.png">
            <a:extLst>
              <a:ext uri="{FF2B5EF4-FFF2-40B4-BE49-F238E27FC236}">
                <a16:creationId xmlns:a16="http://schemas.microsoft.com/office/drawing/2014/main" id="{82FB7A9E-B73B-CA49-B086-84D78059C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2309"/>
            <a:ext cx="2767353" cy="2475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204A4-CAF9-BC45-9C5B-83A8062A42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"/>
          <a:stretch/>
        </p:blipFill>
        <p:spPr>
          <a:xfrm>
            <a:off x="3464424" y="132309"/>
            <a:ext cx="3679989" cy="247514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048EF5-426F-5A47-B8E1-B1178290684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57736-5C81-C047-9F0F-A8785F613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21" y="3228108"/>
            <a:ext cx="5148153" cy="2654877"/>
          </a:xfrm>
          <a:prstGeom prst="rect">
            <a:avLst/>
          </a:prstGeom>
        </p:spPr>
      </p:pic>
      <p:pic>
        <p:nvPicPr>
          <p:cNvPr id="5126" name="Picture 6" descr="http://www.fabiocrameri.ch/resources/ScientificColourMaps_FabioCrameri.png">
            <a:extLst>
              <a:ext uri="{FF2B5EF4-FFF2-40B4-BE49-F238E27FC236}">
                <a16:creationId xmlns:a16="http://schemas.microsoft.com/office/drawing/2014/main" id="{CDBFF0E3-6621-0C42-BB9F-09C647561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2" t="3101" r="8199" b="6869"/>
          <a:stretch/>
        </p:blipFill>
        <p:spPr bwMode="auto">
          <a:xfrm>
            <a:off x="7598240" y="56786"/>
            <a:ext cx="4288960" cy="59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8AF7F9-AAD8-C646-B32D-82CC904E21DD}"/>
              </a:ext>
            </a:extLst>
          </p:cNvPr>
          <p:cNvSpPr/>
          <p:nvPr/>
        </p:nvSpPr>
        <p:spPr>
          <a:xfrm>
            <a:off x="304800" y="2238125"/>
            <a:ext cx="2757486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https://</a:t>
            </a:r>
            <a:r>
              <a:rPr lang="en-US" sz="2000" b="1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color.adobe.com</a:t>
            </a:r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61354E-0D2E-9A4F-A97E-E4E691D945F0}"/>
              </a:ext>
            </a:extLst>
          </p:cNvPr>
          <p:cNvSpPr/>
          <p:nvPr/>
        </p:nvSpPr>
        <p:spPr>
          <a:xfrm>
            <a:off x="3464424" y="2238125"/>
            <a:ext cx="269657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http://colorbrewer2.org/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79EC7-4F46-754F-A587-A42B027F4512}"/>
              </a:ext>
            </a:extLst>
          </p:cNvPr>
          <p:cNvSpPr/>
          <p:nvPr/>
        </p:nvSpPr>
        <p:spPr>
          <a:xfrm>
            <a:off x="304800" y="5443460"/>
            <a:ext cx="82105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viridis</a:t>
            </a:r>
            <a:endParaRPr lang="en-US" sz="2000" b="1" dirty="0">
              <a:solidFill>
                <a:schemeClr val="accent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B7AFBD-D1A5-4641-B112-6872F86B1E5A}"/>
              </a:ext>
            </a:extLst>
          </p:cNvPr>
          <p:cNvSpPr/>
          <p:nvPr/>
        </p:nvSpPr>
        <p:spPr>
          <a:xfrm>
            <a:off x="7673884" y="5023803"/>
            <a:ext cx="255230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Scientific </a:t>
            </a:r>
            <a:r>
              <a:rPr lang="en-US" sz="2000" b="1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Colour</a:t>
            </a:r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-Maps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AD638B-8D6D-4744-83F4-9C26D7F71FE3}"/>
              </a:ext>
            </a:extLst>
          </p:cNvPr>
          <p:cNvSpPr/>
          <p:nvPr/>
        </p:nvSpPr>
        <p:spPr>
          <a:xfrm>
            <a:off x="7673884" y="5506560"/>
            <a:ext cx="396294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https://</a:t>
            </a:r>
            <a:r>
              <a:rPr lang="en-US" sz="2000" b="1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github.com</a:t>
            </a:r>
            <a:r>
              <a:rPr lang="en-US" sz="2000" b="1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/thomasp85/</a:t>
            </a:r>
            <a:r>
              <a:rPr lang="en-US" sz="2000" b="1" dirty="0" err="1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scico</a:t>
            </a:r>
            <a:endParaRPr lang="en-US" sz="2000" b="1" dirty="0">
              <a:solidFill>
                <a:schemeClr val="accent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9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27" grpId="0" animBg="1"/>
      <p:bldP spid="26" grpId="0" animBg="1"/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11 at 22.15.42 PM.png">
            <a:extLst>
              <a:ext uri="{FF2B5EF4-FFF2-40B4-BE49-F238E27FC236}">
                <a16:creationId xmlns:a16="http://schemas.microsoft.com/office/drawing/2014/main" id="{6C3A516C-43F4-6E49-9E22-EBF820687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1" t="4900" r="4159" b="15087"/>
          <a:stretch/>
        </p:blipFill>
        <p:spPr>
          <a:xfrm>
            <a:off x="6483926" y="187864"/>
            <a:ext cx="4345157" cy="5781826"/>
          </a:xfrm>
          <a:prstGeom prst="rect">
            <a:avLst/>
          </a:prstGeom>
        </p:spPr>
      </p:pic>
      <p:pic>
        <p:nvPicPr>
          <p:cNvPr id="3" name="Picture 2" descr="Screen Shot 2013-09-11 at 22.15.33 PM.png">
            <a:extLst>
              <a:ext uri="{FF2B5EF4-FFF2-40B4-BE49-F238E27FC236}">
                <a16:creationId xmlns:a16="http://schemas.microsoft.com/office/drawing/2014/main" id="{BF628DA0-B877-5245-BDC5-9326C027F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r="3590" b="3352"/>
          <a:stretch/>
        </p:blipFill>
        <p:spPr>
          <a:xfrm>
            <a:off x="576017" y="187864"/>
            <a:ext cx="4604057" cy="5781826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39DA8C-A799-FF47-AC74-A42F9A9B88E0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A6A19-CB06-AA4D-94DB-ABE95574A706}"/>
              </a:ext>
            </a:extLst>
          </p:cNvPr>
          <p:cNvSpPr/>
          <p:nvPr/>
        </p:nvSpPr>
        <p:spPr>
          <a:xfrm>
            <a:off x="3221182" y="256977"/>
            <a:ext cx="163483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charset="0"/>
              </a:rPr>
              <a:t>Repetition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75624-DD06-0948-894F-6B116987CE55}"/>
              </a:ext>
            </a:extLst>
          </p:cNvPr>
          <p:cNvSpPr txBox="1"/>
          <p:nvPr/>
        </p:nvSpPr>
        <p:spPr>
          <a:xfrm>
            <a:off x="3221182" y="2136338"/>
            <a:ext cx="690649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“Repeat some aspect </a:t>
            </a:r>
            <a:b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</a:br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of the design throughout the entire piece.”</a:t>
            </a:r>
          </a:p>
        </p:txBody>
      </p:sp>
    </p:spTree>
    <p:extLst>
      <p:ext uri="{BB962C8B-B14F-4D97-AF65-F5344CB8AC3E}">
        <p14:creationId xmlns:p14="http://schemas.microsoft.com/office/powerpoint/2010/main" val="199331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9DA8C-A799-FF47-AC74-A42F9A9B88E0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 descr="RepJ1">
            <a:extLst>
              <a:ext uri="{FF2B5EF4-FFF2-40B4-BE49-F238E27FC236}">
                <a16:creationId xmlns:a16="http://schemas.microsoft.com/office/drawing/2014/main" id="{2C3C20A7-2096-964F-97DF-A40E5BD9D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7" y="671570"/>
            <a:ext cx="436721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RepJ3">
            <a:extLst>
              <a:ext uri="{FF2B5EF4-FFF2-40B4-BE49-F238E27FC236}">
                <a16:creationId xmlns:a16="http://schemas.microsoft.com/office/drawing/2014/main" id="{04B52F7E-1434-B742-AE1E-D4BD39FD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671570"/>
            <a:ext cx="43688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7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BF9F69-11E7-9F45-830F-0DDD5412DD3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86355-DA00-1949-AF6F-1551CB63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38545"/>
            <a:ext cx="6114149" cy="4599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6D730-E2D0-1248-A94D-BAC2EA85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86" y="1371034"/>
            <a:ext cx="6364428" cy="4599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3EC1C9-C490-0A4C-9F0A-0A175ABC9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327" y="138545"/>
            <a:ext cx="4488873" cy="583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A6A19-CB06-AA4D-94DB-ABE95574A706}"/>
              </a:ext>
            </a:extLst>
          </p:cNvPr>
          <p:cNvSpPr/>
          <p:nvPr/>
        </p:nvSpPr>
        <p:spPr>
          <a:xfrm>
            <a:off x="304800" y="256977"/>
            <a:ext cx="163483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charset="0"/>
              </a:rPr>
              <a:t>Alignment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75624-DD06-0948-894F-6B116987CE55}"/>
              </a:ext>
            </a:extLst>
          </p:cNvPr>
          <p:cNvSpPr txBox="1"/>
          <p:nvPr/>
        </p:nvSpPr>
        <p:spPr>
          <a:xfrm>
            <a:off x="304800" y="2136338"/>
            <a:ext cx="7931727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“Every item should have a visual connection with something else on the page.”</a:t>
            </a:r>
          </a:p>
        </p:txBody>
      </p:sp>
    </p:spTree>
    <p:extLst>
      <p:ext uri="{BB962C8B-B14F-4D97-AF65-F5344CB8AC3E}">
        <p14:creationId xmlns:p14="http://schemas.microsoft.com/office/powerpoint/2010/main" val="28813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9DA8C-A799-FF47-AC74-A42F9A9B88E0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Picture 6" descr="Screen Shot 2013-09-11 at 22.23.22 PM.png">
            <a:extLst>
              <a:ext uri="{FF2B5EF4-FFF2-40B4-BE49-F238E27FC236}">
                <a16:creationId xmlns:a16="http://schemas.microsoft.com/office/drawing/2014/main" id="{38D43FBC-3B46-1B4B-B91A-737FD309B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9" y="812477"/>
            <a:ext cx="5421201" cy="3806567"/>
          </a:xfrm>
          <a:prstGeom prst="rect">
            <a:avLst/>
          </a:prstGeom>
        </p:spPr>
      </p:pic>
      <p:pic>
        <p:nvPicPr>
          <p:cNvPr id="8" name="Picture 7" descr="Screen Shot 2013-09-11 at 22.23.34 PM.png">
            <a:extLst>
              <a:ext uri="{FF2B5EF4-FFF2-40B4-BE49-F238E27FC236}">
                <a16:creationId xmlns:a16="http://schemas.microsoft.com/office/drawing/2014/main" id="{618FAA76-93A6-3D46-BFF5-A21F6F099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r="11731"/>
          <a:stretch/>
        </p:blipFill>
        <p:spPr>
          <a:xfrm>
            <a:off x="6254750" y="812477"/>
            <a:ext cx="5243435" cy="39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9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9DA8C-A799-FF47-AC74-A42F9A9B88E0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E04A9-09D0-0041-B264-C57B7970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7368"/>
            <a:ext cx="4475018" cy="58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AB15AEC-C2B0-1B4E-B15D-288DEC9C5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18" y="536023"/>
            <a:ext cx="6802582" cy="52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88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A6A19-CB06-AA4D-94DB-ABE95574A706}"/>
              </a:ext>
            </a:extLst>
          </p:cNvPr>
          <p:cNvSpPr/>
          <p:nvPr/>
        </p:nvSpPr>
        <p:spPr>
          <a:xfrm>
            <a:off x="3221182" y="256977"/>
            <a:ext cx="151707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charset="0"/>
              </a:rPr>
              <a:t>Proximity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B75624-DD06-0948-894F-6B116987CE55}"/>
              </a:ext>
            </a:extLst>
          </p:cNvPr>
          <p:cNvSpPr txBox="1"/>
          <p:nvPr/>
        </p:nvSpPr>
        <p:spPr>
          <a:xfrm>
            <a:off x="3221182" y="2551837"/>
            <a:ext cx="4565073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/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“Group related</a:t>
            </a:r>
            <a:b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</a:br>
            <a:r>
              <a:rPr lang="en-US" sz="5400" b="1" dirty="0">
                <a:solidFill>
                  <a:schemeClr val="accent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items together.”</a:t>
            </a:r>
          </a:p>
        </p:txBody>
      </p:sp>
    </p:spTree>
    <p:extLst>
      <p:ext uri="{BB962C8B-B14F-4D97-AF65-F5344CB8AC3E}">
        <p14:creationId xmlns:p14="http://schemas.microsoft.com/office/powerpoint/2010/main" val="15726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9DA8C-A799-FF47-AC74-A42F9A9B88E0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Picture 6" descr="Screen Shot 2013-09-11 at 22.26.10 PM.png">
            <a:extLst>
              <a:ext uri="{FF2B5EF4-FFF2-40B4-BE49-F238E27FC236}">
                <a16:creationId xmlns:a16="http://schemas.microsoft.com/office/drawing/2014/main" id="{53E26516-508E-3140-8629-384A71380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8077"/>
            <a:ext cx="5438144" cy="3133305"/>
          </a:xfrm>
          <a:prstGeom prst="rect">
            <a:avLst/>
          </a:prstGeom>
        </p:spPr>
      </p:pic>
      <p:pic>
        <p:nvPicPr>
          <p:cNvPr id="8" name="Picture 7" descr="Screen Shot 2013-09-11 at 22.26.20 PM.png">
            <a:extLst>
              <a:ext uri="{FF2B5EF4-FFF2-40B4-BE49-F238E27FC236}">
                <a16:creationId xmlns:a16="http://schemas.microsoft.com/office/drawing/2014/main" id="{8DAF437A-E7AE-8F45-B585-557007D24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58" y="1691060"/>
            <a:ext cx="5448684" cy="31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6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9DA8C-A799-FF47-AC74-A42F9A9B88E0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 descr="Screen Shot 2013-09-11 at 22.28.54 PM.png">
            <a:extLst>
              <a:ext uri="{FF2B5EF4-FFF2-40B4-BE49-F238E27FC236}">
                <a16:creationId xmlns:a16="http://schemas.microsoft.com/office/drawing/2014/main" id="{F553D4AE-0854-D64B-9A53-A37CE96D2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70" y="848446"/>
            <a:ext cx="2629030" cy="35664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91C02E-3948-2843-BFFB-4FA40DCC32A1}"/>
              </a:ext>
            </a:extLst>
          </p:cNvPr>
          <p:cNvSpPr txBox="1"/>
          <p:nvPr/>
        </p:nvSpPr>
        <p:spPr>
          <a:xfrm>
            <a:off x="304801" y="4666728"/>
            <a:ext cx="2672286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Contrast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48BB-7A9F-9148-9D87-47AE23697F40}"/>
              </a:ext>
            </a:extLst>
          </p:cNvPr>
          <p:cNvSpPr txBox="1"/>
          <p:nvPr/>
        </p:nvSpPr>
        <p:spPr>
          <a:xfrm>
            <a:off x="3299228" y="4666727"/>
            <a:ext cx="2672286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Repetition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2AC628-F245-FC44-9265-CE4349B747C0}"/>
              </a:ext>
            </a:extLst>
          </p:cNvPr>
          <p:cNvSpPr txBox="1"/>
          <p:nvPr/>
        </p:nvSpPr>
        <p:spPr>
          <a:xfrm>
            <a:off x="6254750" y="4666727"/>
            <a:ext cx="2672286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Alignment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8EF06-7154-EB48-8546-FC24B73A9937}"/>
              </a:ext>
            </a:extLst>
          </p:cNvPr>
          <p:cNvSpPr txBox="1"/>
          <p:nvPr/>
        </p:nvSpPr>
        <p:spPr>
          <a:xfrm>
            <a:off x="9258170" y="4670546"/>
            <a:ext cx="2672286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Source Sans Pro"/>
              </a:rPr>
              <a:t>Proximity</a:t>
            </a:r>
          </a:p>
        </p:txBody>
      </p:sp>
      <p:pic>
        <p:nvPicPr>
          <p:cNvPr id="12" name="Picture 11" descr="Screen Shot 2013-09-11 at 22.29.01 PM.png">
            <a:extLst>
              <a:ext uri="{FF2B5EF4-FFF2-40B4-BE49-F238E27FC236}">
                <a16:creationId xmlns:a16="http://schemas.microsoft.com/office/drawing/2014/main" id="{54870707-C939-4E40-8463-C065C03A1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85" y="862987"/>
            <a:ext cx="2669749" cy="3614598"/>
          </a:xfrm>
          <a:prstGeom prst="rect">
            <a:avLst/>
          </a:prstGeom>
        </p:spPr>
      </p:pic>
      <p:pic>
        <p:nvPicPr>
          <p:cNvPr id="13" name="Picture 12" descr="Screen Shot 2013-09-11 at 22.29.08 PM.png">
            <a:extLst>
              <a:ext uri="{FF2B5EF4-FFF2-40B4-BE49-F238E27FC236}">
                <a16:creationId xmlns:a16="http://schemas.microsoft.com/office/drawing/2014/main" id="{FDB7987A-0B86-EC4F-95E8-A53643AEF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28" y="875457"/>
            <a:ext cx="2603720" cy="3565261"/>
          </a:xfrm>
          <a:prstGeom prst="rect">
            <a:avLst/>
          </a:prstGeom>
        </p:spPr>
      </p:pic>
      <p:pic>
        <p:nvPicPr>
          <p:cNvPr id="14" name="Picture 13" descr="Screen Shot 2013-09-11 at 22.29.14 PM.png">
            <a:extLst>
              <a:ext uri="{FF2B5EF4-FFF2-40B4-BE49-F238E27FC236}">
                <a16:creationId xmlns:a16="http://schemas.microsoft.com/office/drawing/2014/main" id="{BB9A4768-8912-1D46-B657-46E2E8DDC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851234"/>
            <a:ext cx="2651690" cy="35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7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848601" cy="2852737"/>
          </a:xfrm>
        </p:spPr>
        <p:txBody>
          <a:bodyPr>
            <a:normAutofit/>
          </a:bodyPr>
          <a:lstStyle/>
          <a:p>
            <a:r>
              <a:rPr lang="en-US" dirty="0"/>
              <a:t>🎶 Take a sad plot </a:t>
            </a:r>
            <a:br>
              <a:rPr lang="en-US" dirty="0"/>
            </a:br>
            <a:r>
              <a:rPr lang="en-US" dirty="0"/>
              <a:t>and make it </a:t>
            </a:r>
            <a:r>
              <a:rPr lang="en-US" dirty="0" err="1"/>
              <a:t>CRAPier</a:t>
            </a:r>
            <a:r>
              <a:rPr lang="en-US" dirty="0"/>
              <a:t> 🎶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00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799" y="320442"/>
            <a:ext cx="8991601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By default, R graphics violate CRAP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12FCA-1621-8B48-8879-365354AFD3D9}"/>
              </a:ext>
            </a:extLst>
          </p:cNvPr>
          <p:cNvSpPr txBox="1"/>
          <p:nvPr/>
        </p:nvSpPr>
        <p:spPr>
          <a:xfrm>
            <a:off x="304800" y="1424459"/>
            <a:ext cx="4197927" cy="646331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plot(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mtcars</a:t>
            </a:r>
            <a:r>
              <a:rPr lang="en-US" dirty="0" err="1">
                <a:solidFill>
                  <a:srgbClr val="FD4485"/>
                </a:solidFill>
                <a:latin typeface="Courier" pitchFamily="2" charset="0"/>
              </a:rPr>
              <a:t>$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wt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mtcars</a:t>
            </a:r>
            <a:r>
              <a:rPr lang="en-US" dirty="0" err="1">
                <a:solidFill>
                  <a:srgbClr val="FD4485"/>
                </a:solidFill>
                <a:latin typeface="Courier" pitchFamily="2" charset="0"/>
              </a:rPr>
              <a:t>$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mpg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, </a:t>
            </a:r>
          </a:p>
          <a:p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     main </a:t>
            </a:r>
            <a:r>
              <a:rPr lang="en-US" dirty="0">
                <a:solidFill>
                  <a:srgbClr val="FD4485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urier" pitchFamily="2" charset="0"/>
              </a:rPr>
              <a:t>"Here's a title"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EBE087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D2805-4DAF-0A47-97D1-60DDC7425158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9408-13EE-0448-A111-1F3ACB0A1097}"/>
              </a:ext>
            </a:extLst>
          </p:cNvPr>
          <p:cNvSpPr txBox="1"/>
          <p:nvPr/>
        </p:nvSpPr>
        <p:spPr>
          <a:xfrm>
            <a:off x="6254750" y="1381812"/>
            <a:ext cx="5480050" cy="92333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ggplot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(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mtcars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, 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aes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(x </a:t>
            </a:r>
            <a:r>
              <a:rPr lang="en-US" dirty="0">
                <a:solidFill>
                  <a:srgbClr val="FD4485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wt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, y </a:t>
            </a:r>
            <a:r>
              <a:rPr lang="en-US" dirty="0">
                <a:solidFill>
                  <a:srgbClr val="FD4485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 mpg)) </a:t>
            </a:r>
            <a:r>
              <a:rPr lang="en-US" dirty="0">
                <a:solidFill>
                  <a:srgbClr val="FD4485"/>
                </a:solidFill>
                <a:latin typeface="Courier" pitchFamily="2" charset="0"/>
              </a:rPr>
              <a:t>+</a:t>
            </a:r>
            <a:endParaRPr lang="en-US" dirty="0">
              <a:solidFill>
                <a:srgbClr val="F9F9F5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  </a:t>
            </a:r>
            <a:r>
              <a:rPr lang="en-US" dirty="0" err="1">
                <a:solidFill>
                  <a:srgbClr val="F9F9F5"/>
                </a:solidFill>
                <a:latin typeface="Courier" pitchFamily="2" charset="0"/>
              </a:rPr>
              <a:t>geom_point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() </a:t>
            </a:r>
            <a:r>
              <a:rPr lang="en-US" dirty="0">
                <a:solidFill>
                  <a:srgbClr val="FD4485"/>
                </a:solidFill>
                <a:latin typeface="Courier" pitchFamily="2" charset="0"/>
              </a:rPr>
              <a:t>+</a:t>
            </a:r>
            <a:endParaRPr lang="en-US" dirty="0">
              <a:solidFill>
                <a:srgbClr val="F9F9F5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  labs(title </a:t>
            </a:r>
            <a:r>
              <a:rPr lang="en-US" dirty="0">
                <a:solidFill>
                  <a:srgbClr val="FD4485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urier" pitchFamily="2" charset="0"/>
              </a:rPr>
              <a:t>"Here's a title"</a:t>
            </a:r>
            <a:r>
              <a:rPr lang="en-US" dirty="0">
                <a:solidFill>
                  <a:srgbClr val="F9F9F5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EBE087"/>
              </a:solidFill>
              <a:latin typeface="Courie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546424-5F56-9E45-A775-EF251BA4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2" y="2343811"/>
            <a:ext cx="5791755" cy="3574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C225E-A852-4E44-8C5E-CA1CC8EE6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5515"/>
            <a:ext cx="5791200" cy="35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4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708369"/>
            <a:ext cx="8991601" cy="2308324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With </a:t>
            </a:r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ggplot’s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Consolas" panose="020B0609020204030204" pitchFamily="49" charset="0"/>
                <a:ea typeface="Roboto Condensed" charset="0"/>
                <a:cs typeface="Consolas" panose="020B0609020204030204" pitchFamily="49" charset="0"/>
              </a:rPr>
              <a:t>theme()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and other functions, we can make beautiful </a:t>
            </a:r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CRAPy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figures automatically with 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D2805-4DAF-0A47-97D1-60DDC7425158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B3435C-8362-E44E-A6E7-51C7278B3BA6}"/>
              </a:ext>
            </a:extLst>
          </p:cNvPr>
          <p:cNvSpPr txBox="1"/>
          <p:nvPr/>
        </p:nvSpPr>
        <p:spPr>
          <a:xfrm>
            <a:off x="304800" y="4224530"/>
            <a:ext cx="10418617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talks.andrewheiss.com</a:t>
            </a:r>
            <a:r>
              <a:rPr lang="en-US" sz="4800" b="1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  <a:r>
              <a:rPr lang="en-US" sz="4800" b="1" dirty="0" err="1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utah</a:t>
            </a:r>
            <a:r>
              <a:rPr lang="en-US" sz="4800" b="1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-rug-</a:t>
            </a:r>
            <a:r>
              <a:rPr lang="en-US" sz="4800" b="1" dirty="0" err="1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dataviz</a:t>
            </a:r>
            <a:r>
              <a:rPr lang="en-US" sz="4800" b="1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36011-1F14-7345-AAE8-EA28A7A20D0C}"/>
              </a:ext>
            </a:extLst>
          </p:cNvPr>
          <p:cNvSpPr txBox="1"/>
          <p:nvPr/>
        </p:nvSpPr>
        <p:spPr>
          <a:xfrm>
            <a:off x="304800" y="3118787"/>
            <a:ext cx="89916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You can also do this in base R, but I find </a:t>
            </a:r>
            <a:r>
              <a:rPr lang="en-US" sz="2400" dirty="0" err="1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ggplot’s</a:t>
            </a:r>
            <a:r>
              <a:rPr lang="en-US" sz="24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 paradigm more intuitive</a:t>
            </a:r>
          </a:p>
        </p:txBody>
      </p:sp>
    </p:spTree>
    <p:extLst>
      <p:ext uri="{BB962C8B-B14F-4D97-AF65-F5344CB8AC3E}">
        <p14:creationId xmlns:p14="http://schemas.microsoft.com/office/powerpoint/2010/main" val="18476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E859DD-A85E-1C40-A14E-597E849F20C6}"/>
              </a:ext>
            </a:extLst>
          </p:cNvPr>
          <p:cNvSpPr/>
          <p:nvPr/>
        </p:nvSpPr>
        <p:spPr>
          <a:xfrm>
            <a:off x="304800" y="320063"/>
            <a:ext cx="4580351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Moral of the 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D5FC34-C2A6-5547-8704-80BEAFE04BBF}"/>
              </a:ext>
            </a:extLst>
          </p:cNvPr>
          <p:cNvSpPr/>
          <p:nvPr/>
        </p:nvSpPr>
        <p:spPr>
          <a:xfrm>
            <a:off x="304800" y="1436967"/>
            <a:ext cx="7398707" cy="1446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Graphics are essential for telling stories and gaining insight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9F440D-CDB2-9344-A770-AF65911DC064}"/>
              </a:ext>
            </a:extLst>
          </p:cNvPr>
          <p:cNvSpPr/>
          <p:nvPr/>
        </p:nvSpPr>
        <p:spPr>
          <a:xfrm>
            <a:off x="304800" y="3180173"/>
            <a:ext cx="7123134" cy="1446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Design principles (CRAP) make graphics better understandable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25A02-755B-CB4E-B55B-67934AA6EDE9}"/>
              </a:ext>
            </a:extLst>
          </p:cNvPr>
          <p:cNvSpPr/>
          <p:nvPr/>
        </p:nvSpPr>
        <p:spPr>
          <a:xfrm>
            <a:off x="304800" y="4923379"/>
            <a:ext cx="7848600" cy="1446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R + </a:t>
            </a:r>
            <a:r>
              <a:rPr lang="en-US" sz="4400" dirty="0" err="1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ggplot</a:t>
            </a:r>
            <a:r>
              <a:rPr lang="en-US" sz="44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 can follow CRAP and make beautiful, insightful graphics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DC362-9591-F54F-A81F-0D6CEC6A1C3D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BF9F69-11E7-9F45-830F-0DDD5412DD3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5699D-0A77-514A-9997-803B00F7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7275"/>
            <a:ext cx="5150427" cy="3380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674" name="Picture 2" descr="Image result for flowing data book">
            <a:extLst>
              <a:ext uri="{FF2B5EF4-FFF2-40B4-BE49-F238E27FC236}">
                <a16:creationId xmlns:a16="http://schemas.microsoft.com/office/drawing/2014/main" id="{4A9989D5-DFE4-1C4E-9367-4F572A377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145" y="217275"/>
            <a:ext cx="4147555" cy="4934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Image result for flowingdata hot dogs">
            <a:extLst>
              <a:ext uri="{FF2B5EF4-FFF2-40B4-BE49-F238E27FC236}">
                <a16:creationId xmlns:a16="http://schemas.microsoft.com/office/drawing/2014/main" id="{41CFB6FA-3CD2-5847-8F51-8E172EBC8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4"/>
          <a:stretch/>
        </p:blipFill>
        <p:spPr bwMode="auto">
          <a:xfrm>
            <a:off x="478587" y="2222501"/>
            <a:ext cx="7674813" cy="3714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1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98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9280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14542-24C7-2945-8C39-76224B21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05800" cy="5125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507FE-E28E-3744-8B9D-BEF627189294}"/>
              </a:ext>
            </a:extLst>
          </p:cNvPr>
          <p:cNvSpPr txBox="1"/>
          <p:nvPr/>
        </p:nvSpPr>
        <p:spPr>
          <a:xfrm>
            <a:off x="1018020" y="5320586"/>
            <a:ext cx="7135380" cy="1077218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plot_houses_df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n, y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house))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geom_barh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(stat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"identity"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labs(</a:t>
            </a:r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facet_wrap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type)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53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8B276-6525-CB49-8308-518C2E775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8305800" cy="5125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507FE-E28E-3744-8B9D-BEF627189294}"/>
              </a:ext>
            </a:extLst>
          </p:cNvPr>
          <p:cNvSpPr txBox="1"/>
          <p:nvPr/>
        </p:nvSpPr>
        <p:spPr>
          <a:xfrm>
            <a:off x="795285" y="5210614"/>
            <a:ext cx="7358116" cy="1354217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scale_x_continuous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(expand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theme(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strip.text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plot.caption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margin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margin(t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panel.spacing.x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unit(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"lines"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578FE-2CDC-4442-AFC8-B80DDFB68FC6}"/>
              </a:ext>
            </a:extLst>
          </p:cNvPr>
          <p:cNvSpPr/>
          <p:nvPr/>
        </p:nvSpPr>
        <p:spPr>
          <a:xfrm>
            <a:off x="9455728" y="5210614"/>
            <a:ext cx="1946564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Consistent </a:t>
            </a:r>
            <a:b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</a:br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264591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7507FE-E28E-3744-8B9D-BEF627189294}"/>
              </a:ext>
            </a:extLst>
          </p:cNvPr>
          <p:cNvSpPr txBox="1"/>
          <p:nvPr/>
        </p:nvSpPr>
        <p:spPr>
          <a:xfrm>
            <a:off x="304800" y="1165087"/>
            <a:ext cx="8839200" cy="4247317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theme_hp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new_theme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theme_bw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theme(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strip.text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strip.background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element_blank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strip.text.x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(margin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margin(l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t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panel.spacing.x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unit(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"lines"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plot.caption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margin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margin(t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axis.ticks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element_blank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panel.grid.major.y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element_blank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panel.grid.minor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element_blank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panel.border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element_blank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new_theme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578FE-2CDC-4442-AFC8-B80DDFB68FC6}"/>
              </a:ext>
            </a:extLst>
          </p:cNvPr>
          <p:cNvSpPr/>
          <p:nvPr/>
        </p:nvSpPr>
        <p:spPr>
          <a:xfrm>
            <a:off x="304800" y="209123"/>
            <a:ext cx="8686800" cy="70788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Move all these tweaks to a custom theme</a:t>
            </a:r>
          </a:p>
        </p:txBody>
      </p:sp>
    </p:spTree>
    <p:extLst>
      <p:ext uri="{BB962C8B-B14F-4D97-AF65-F5344CB8AC3E}">
        <p14:creationId xmlns:p14="http://schemas.microsoft.com/office/powerpoint/2010/main" val="2347549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1D94F6-66C2-1D41-A9A5-BE5B8D580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05800" cy="5125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507FE-E28E-3744-8B9D-BEF627189294}"/>
              </a:ext>
            </a:extLst>
          </p:cNvPr>
          <p:cNvSpPr txBox="1"/>
          <p:nvPr/>
        </p:nvSpPr>
        <p:spPr>
          <a:xfrm>
            <a:off x="795285" y="5210614"/>
            <a:ext cx="7358116" cy="584775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75E0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theme_hp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3199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07507FE-E28E-3744-8B9D-BEF627189294}"/>
              </a:ext>
            </a:extLst>
          </p:cNvPr>
          <p:cNvSpPr txBox="1"/>
          <p:nvPr/>
        </p:nvSpPr>
        <p:spPr>
          <a:xfrm>
            <a:off x="795284" y="5181285"/>
            <a:ext cx="7358116" cy="1569660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ggplot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plot_houses_df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n, y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house, fill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house))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scale_fill_manual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(values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"grey50"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"#0d6217"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"#000a90"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                  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"#eee117"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"#7f0909"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 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guide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theme_hp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BF139-A3DD-2E49-BB53-C3C419B3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305800" cy="5125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8C40B-D153-D54C-A834-91DCE2F91F85}"/>
              </a:ext>
            </a:extLst>
          </p:cNvPr>
          <p:cNvSpPr/>
          <p:nvPr/>
        </p:nvSpPr>
        <p:spPr>
          <a:xfrm>
            <a:off x="9455728" y="5210614"/>
            <a:ext cx="1295399" cy="58477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Colors</a:t>
            </a:r>
          </a:p>
        </p:txBody>
      </p:sp>
    </p:spTree>
    <p:extLst>
      <p:ext uri="{BB962C8B-B14F-4D97-AF65-F5344CB8AC3E}">
        <p14:creationId xmlns:p14="http://schemas.microsoft.com/office/powerpoint/2010/main" val="1297225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C578FE-2CDC-4442-AFC8-B80DDFB68FC6}"/>
              </a:ext>
            </a:extLst>
          </p:cNvPr>
          <p:cNvSpPr/>
          <p:nvPr/>
        </p:nvSpPr>
        <p:spPr>
          <a:xfrm>
            <a:off x="304800" y="209123"/>
            <a:ext cx="5791200" cy="70788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Add fonts to custom theme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507FE-E28E-3744-8B9D-BEF627189294}"/>
              </a:ext>
            </a:extLst>
          </p:cNvPr>
          <p:cNvSpPr txBox="1"/>
          <p:nvPr/>
        </p:nvSpPr>
        <p:spPr>
          <a:xfrm>
            <a:off x="304800" y="1151232"/>
            <a:ext cx="11582400" cy="5078313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theme_hp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update_geom_defaults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"label"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(family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update_geom_defaults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"text"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(family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new_theme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theme_bw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base_family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theme(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plot.title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1.4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face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"plain"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family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 </a:t>
            </a:r>
            <a:r>
              <a:rPr lang="en-US" dirty="0" err="1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SemiBold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plot.subtitle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face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"plain"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                          family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 Light"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plot.caption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0.8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color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"grey50"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face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"plain"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family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 Light"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margin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margin(t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strip.text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element_text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(size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face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"plain"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family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"Encode Sans Condensed </a:t>
            </a:r>
            <a:r>
              <a:rPr lang="en-US" dirty="0" err="1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SemiBold</a:t>
            </a:r>
            <a:r>
              <a:rPr lang="en-US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new_theme</a:t>
            </a:r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7174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D9C7D8-F9BE-D74B-BE2B-C955FF2F0969}"/>
              </a:ext>
            </a:extLst>
          </p:cNvPr>
          <p:cNvSpPr/>
          <p:nvPr/>
        </p:nvSpPr>
        <p:spPr>
          <a:xfrm>
            <a:off x="929640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E8C40B-D153-D54C-A834-91DCE2F91F85}"/>
              </a:ext>
            </a:extLst>
          </p:cNvPr>
          <p:cNvSpPr/>
          <p:nvPr/>
        </p:nvSpPr>
        <p:spPr>
          <a:xfrm>
            <a:off x="9448801" y="5210614"/>
            <a:ext cx="2092035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Contrasting fonts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98700-5904-3843-82DC-132876F972DA}"/>
              </a:ext>
            </a:extLst>
          </p:cNvPr>
          <p:cNvSpPr txBox="1"/>
          <p:nvPr/>
        </p:nvSpPr>
        <p:spPr>
          <a:xfrm>
            <a:off x="795285" y="5210614"/>
            <a:ext cx="7358116" cy="1323439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75E0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geom_label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(data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text_to_add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aes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x, y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y, label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text), </a:t>
            </a: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    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inherit.aes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5E0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hjust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endParaRPr lang="en-US" sz="1600" dirty="0">
              <a:solidFill>
                <a:srgbClr val="F9F9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theme_hp</a:t>
            </a:r>
            <a:r>
              <a:rPr lang="en-US" sz="16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5851-F5FF-1945-A0B4-5C1F1AFD6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3" y="0"/>
            <a:ext cx="8276457" cy="510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569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4D2805-4DAF-0A47-97D1-60DDC7425158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DE5107-741A-5943-AEEE-73E6CB97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4109"/>
            <a:ext cx="5943600" cy="3668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9A390-FBF1-D240-B9E5-B35C99D3F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0" y="1704110"/>
            <a:ext cx="5943600" cy="36680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7F6C1B-58B8-CA4D-B5BF-D0313B7F49C5}"/>
              </a:ext>
            </a:extLst>
          </p:cNvPr>
          <p:cNvSpPr/>
          <p:nvPr/>
        </p:nvSpPr>
        <p:spPr>
          <a:xfrm>
            <a:off x="304799" y="320442"/>
            <a:ext cx="9518074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Far more </a:t>
            </a:r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CRAPy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and ready to publish!</a:t>
            </a:r>
          </a:p>
        </p:txBody>
      </p:sp>
    </p:spTree>
    <p:extLst>
      <p:ext uri="{BB962C8B-B14F-4D97-AF65-F5344CB8AC3E}">
        <p14:creationId xmlns:p14="http://schemas.microsoft.com/office/powerpoint/2010/main" val="233097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696201" cy="2852737"/>
          </a:xfrm>
        </p:spPr>
        <p:txBody>
          <a:bodyPr>
            <a:normAutofit/>
          </a:bodyPr>
          <a:lstStyle/>
          <a:p>
            <a:r>
              <a:rPr lang="en-US" dirty="0"/>
              <a:t>Why visualize data?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95056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37A767-6DB4-0842-BDDC-4E1ADD5F71BB}"/>
              </a:ext>
            </a:extLst>
          </p:cNvPr>
          <p:cNvSpPr/>
          <p:nvPr/>
        </p:nvSpPr>
        <p:spPr>
          <a:xfrm>
            <a:off x="0" y="0"/>
            <a:ext cx="28956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4AEF2-4DB5-514D-8D5D-5C59C65FE4F2}"/>
              </a:ext>
            </a:extLst>
          </p:cNvPr>
          <p:cNvSpPr/>
          <p:nvPr/>
        </p:nvSpPr>
        <p:spPr>
          <a:xfrm>
            <a:off x="3200400" y="362005"/>
            <a:ext cx="7966364" cy="156966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Getting plots with custom fonts out of R can be tricky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37DA7-18DC-434E-AEFC-9218FB431CE0}"/>
              </a:ext>
            </a:extLst>
          </p:cNvPr>
          <p:cNvSpPr txBox="1"/>
          <p:nvPr/>
        </p:nvSpPr>
        <p:spPr>
          <a:xfrm>
            <a:off x="3200400" y="2176469"/>
            <a:ext cx="8686800" cy="677108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houses_nice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filename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00" dirty="0" err="1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houses.pdf</a:t>
            </a:r>
            <a:r>
              <a:rPr lang="en-US" sz="19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width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units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"in"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60F5F-CB5C-E040-A93E-99C24F90D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65" y="3008839"/>
            <a:ext cx="8677035" cy="634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0EA07F-1126-684F-8545-3421DD4F07B4}"/>
              </a:ext>
            </a:extLst>
          </p:cNvPr>
          <p:cNvSpPr/>
          <p:nvPr/>
        </p:nvSpPr>
        <p:spPr>
          <a:xfrm>
            <a:off x="3210165" y="4367643"/>
            <a:ext cx="816032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The Cairo graphics library embeds fonts correctly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77C7C3-5A64-0346-9B14-838778343D26}"/>
              </a:ext>
            </a:extLst>
          </p:cNvPr>
          <p:cNvSpPr txBox="1"/>
          <p:nvPr/>
        </p:nvSpPr>
        <p:spPr>
          <a:xfrm>
            <a:off x="3210165" y="5136466"/>
            <a:ext cx="8677036" cy="677108"/>
          </a:xfrm>
          <a:prstGeom prst="rect">
            <a:avLst/>
          </a:prstGeom>
          <a:solidFill>
            <a:srgbClr val="272822"/>
          </a:solidFill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ggsave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9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houses_nice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filename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00" dirty="0" err="1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houses_with_fonts.pdf</a:t>
            </a:r>
            <a:r>
              <a:rPr lang="en-US" sz="19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width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height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BD99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units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>
                <a:solidFill>
                  <a:srgbClr val="EBE08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"in"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device </a:t>
            </a:r>
            <a:r>
              <a:rPr lang="en-US" sz="1900" dirty="0">
                <a:solidFill>
                  <a:srgbClr val="FD448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00" dirty="0" err="1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cairo_pdf</a:t>
            </a:r>
            <a:r>
              <a:rPr lang="en-US" sz="1900" dirty="0">
                <a:solidFill>
                  <a:srgbClr val="F9F9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042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34F20-A27C-F14A-8175-E8BF4B2815CE}"/>
              </a:ext>
            </a:extLst>
          </p:cNvPr>
          <p:cNvSpPr/>
          <p:nvPr/>
        </p:nvSpPr>
        <p:spPr>
          <a:xfrm>
            <a:off x="304800" y="2459504"/>
            <a:ext cx="8001000" cy="193899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 alone cannot tell stories or prove theories</a:t>
            </a:r>
          </a:p>
        </p:txBody>
      </p:sp>
    </p:spTree>
    <p:extLst>
      <p:ext uri="{BB962C8B-B14F-4D97-AF65-F5344CB8AC3E}">
        <p14:creationId xmlns:p14="http://schemas.microsoft.com/office/powerpoint/2010/main" val="264922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804EC48-EAA9-9140-8238-5B3DE513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1" y="907580"/>
            <a:ext cx="8990750" cy="50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D272F-C579-5B45-9D08-AEC3F5BF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37787"/>
            <a:ext cx="8126896" cy="60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2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ord">
      <a:dk1>
        <a:srgbClr val="000000"/>
      </a:dk1>
      <a:lt1>
        <a:srgbClr val="FFFFFF"/>
      </a:lt1>
      <a:dk2>
        <a:srgbClr val="5581AF"/>
      </a:dk2>
      <a:lt2>
        <a:srgbClr val="E7E6E6"/>
      </a:lt2>
      <a:accent1>
        <a:srgbClr val="CC5A68"/>
      </a:accent1>
      <a:accent2>
        <a:srgbClr val="DB836A"/>
      </a:accent2>
      <a:accent3>
        <a:srgbClr val="F0CA81"/>
      </a:accent3>
      <a:accent4>
        <a:srgbClr val="9BBF86"/>
      </a:accent4>
      <a:accent5>
        <a:srgbClr val="BB8BAF"/>
      </a:accent5>
      <a:accent6>
        <a:srgbClr val="78C1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{F7B71D52-C4D1-374D-A56C-F2862E8AFB10}tf16401378</Template>
  <TotalTime>28363</TotalTime>
  <Words>838</Words>
  <Application>Microsoft Macintosh PowerPoint</Application>
  <PresentationFormat>Widescreen</PresentationFormat>
  <Paragraphs>222</Paragraphs>
  <Slides>60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Arial</vt:lpstr>
      <vt:lpstr>Calibri</vt:lpstr>
      <vt:lpstr>Consolas</vt:lpstr>
      <vt:lpstr>Courier</vt:lpstr>
      <vt:lpstr>Curlz MT</vt:lpstr>
      <vt:lpstr>Garamond</vt:lpstr>
      <vt:lpstr>Roboto Condensed</vt:lpstr>
      <vt:lpstr>Roboto Condensed Light</vt:lpstr>
      <vt:lpstr>Rockwell</vt:lpstr>
      <vt:lpstr>Source Sans Pro</vt:lpstr>
      <vt:lpstr>Source Sans Pro Black</vt:lpstr>
      <vt:lpstr>Source Sans Pro ExtraLight</vt:lpstr>
      <vt:lpstr>Source Sans Pro Light</vt:lpstr>
      <vt:lpstr>Zapfino</vt:lpstr>
      <vt:lpstr>Office Theme</vt:lpstr>
      <vt:lpstr>Introduction to data visualization with R</vt:lpstr>
      <vt:lpstr>Plan for today</vt:lpstr>
      <vt:lpstr>PowerPoint Presentation</vt:lpstr>
      <vt:lpstr>PowerPoint Presentation</vt:lpstr>
      <vt:lpstr>PowerPoint Presentation</vt:lpstr>
      <vt:lpstr>Why visualize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Aesthetics and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🎶 Take a sad plot  and make it CRAPier 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Truth, Beauty, and Stories</dc:title>
  <dc:creator>Andrew Heiss</dc:creator>
  <cp:lastModifiedBy>Andrew Heiss</cp:lastModifiedBy>
  <cp:revision>902</cp:revision>
  <cp:lastPrinted>2018-07-11T15:14:19Z</cp:lastPrinted>
  <dcterms:created xsi:type="dcterms:W3CDTF">2017-10-25T16:17:14Z</dcterms:created>
  <dcterms:modified xsi:type="dcterms:W3CDTF">2018-07-11T15:17:12Z</dcterms:modified>
</cp:coreProperties>
</file>